
<file path=[Content_Types].xml><?xml version="1.0" encoding="utf-8"?>
<Types xmlns="http://schemas.openxmlformats.org/package/2006/content-types">
  <Default Extension="fntdata" ContentType="application/x-fontdata"/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true" autoCompressPictures="0" embedTrueTypeFonts="true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notesMasterIdLst>
    <p:notesMasterId r:id="rId10"/>
  </p:notesMasterIdLst>
  <p:sldSz cx="9144000" cy="5143500"/>
  <p:notesSz cx="5143500" cy="9144000"/>
  <p:embeddedFontLst>
    <p:embeddedFont>
      <p:font typeface="Inter Bold"/>
      <p:regular r:id="rId201314"/>
    </p:embeddedFont>
    <p:embeddedFont>
      <p:font typeface="Inter"/>
      <p:regular r:id="rId201315"/>
    </p:embeddedFont>
    <p:embeddedFont>
      <p:font typeface="Inter Black"/>
      <p:regular r:id="rId201316"/>
    </p:embeddedFont>
  </p:embeddedFont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201314" Target="fonts/201314.fntdata" Type="http://schemas.openxmlformats.org/officeDocument/2006/relationships/font"/><Relationship Id="rId201315" Target="fonts/201315.fntdata" Type="http://schemas.openxmlformats.org/officeDocument/2006/relationships/font"/><Relationship Id="rId201316" Target="fonts/201316.fntdata" Type="http://schemas.openxmlformats.org/officeDocument/2006/relationships/font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mast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jpe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svg"/><Relationship Id="rId3" Type="http://schemas.openxmlformats.org/officeDocument/2006/relationships/image" Target="../media/image-3-3.png"/><Relationship Id="rId4" Type="http://schemas.openxmlformats.org/officeDocument/2006/relationships/image" Target="../media/image-3-4.svg"/><Relationship Id="rId5" Type="http://schemas.openxmlformats.org/officeDocument/2006/relationships/image" Target="../media/image-3-5.png"/><Relationship Id="rId6" Type="http://schemas.openxmlformats.org/officeDocument/2006/relationships/image" Target="../media/image-3-6.svg"/><Relationship Id="rId7" Type="http://schemas.openxmlformats.org/officeDocument/2006/relationships/image" Target="../media/image-3-7.png"/><Relationship Id="rId8" Type="http://schemas.openxmlformats.org/officeDocument/2006/relationships/image" Target="../media/image-3-8.svg"/><Relationship Id="rId9" Type="http://schemas.openxmlformats.org/officeDocument/2006/relationships/slideLayout" Target="../slideLayouts/slideLayout2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svg"/><Relationship Id="rId3" Type="http://schemas.openxmlformats.org/officeDocument/2006/relationships/image" Target="../media/image-4-1.png"/><Relationship Id="rId4" Type="http://schemas.openxmlformats.org/officeDocument/2006/relationships/image" Target="../media/image-4-2.svg"/><Relationship Id="rId5" Type="http://schemas.openxmlformats.org/officeDocument/2006/relationships/image" Target="../media/image-4-1.png"/><Relationship Id="rId6" Type="http://schemas.openxmlformats.org/officeDocument/2006/relationships/image" Target="../media/image-4-2.svg"/><Relationship Id="rId7" Type="http://schemas.openxmlformats.org/officeDocument/2006/relationships/slideLayout" Target="../slideLayouts/slideLayout2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jpeg"/><Relationship Id="rId2" Type="http://schemas.openxmlformats.org/officeDocument/2006/relationships/image" Target="../media/image-7-2.png"/><Relationship Id="rId3" Type="http://schemas.openxmlformats.org/officeDocument/2006/relationships/image" Target="../media/image-7-3.svg"/><Relationship Id="rId4" Type="http://schemas.openxmlformats.org/officeDocument/2006/relationships/image" Target="../media/image-7-4.png"/><Relationship Id="rId5" Type="http://schemas.openxmlformats.org/officeDocument/2006/relationships/image" Target="../media/image-7-5.svg"/><Relationship Id="rId6" Type="http://schemas.openxmlformats.org/officeDocument/2006/relationships/image" Target="../media/image-7-6.png"/><Relationship Id="rId7" Type="http://schemas.openxmlformats.org/officeDocument/2006/relationships/image" Target="../media/image-7-7.svg"/><Relationship Id="rId8" Type="http://schemas.openxmlformats.org/officeDocument/2006/relationships/slideLayout" Target="../slideLayouts/slideLayout2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svg"/><Relationship Id="rId3" Type="http://schemas.openxmlformats.org/officeDocument/2006/relationships/image" Target="../media/image-8-1.png"/><Relationship Id="rId4" Type="http://schemas.openxmlformats.org/officeDocument/2006/relationships/image" Target="../media/image-8-2.svg"/><Relationship Id="rId5" Type="http://schemas.openxmlformats.org/officeDocument/2006/relationships/image" Target="../media/image-8-1.png"/><Relationship Id="rId6" Type="http://schemas.openxmlformats.org/officeDocument/2006/relationships/image" Target="../media/image-8-2.sv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2.xml"/><Relationship Id="rId9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15000" y="0"/>
            <a:ext cx="3429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96119" y="1696120"/>
            <a:ext cx="4722763" cy="88597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104000"/>
              </a:lnSpc>
              <a:buNone/>
            </a:pPr>
            <a:r>
              <a:rPr lang="en-US" sz="275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CTIJ: Forjando o Caráter de uma Nova Geração</a:t>
            </a:r>
            <a:endParaRPr lang="en-US" sz="2750" dirty="0"/>
          </a:p>
        </p:txBody>
      </p:sp>
      <p:sp>
        <p:nvSpPr>
          <p:cNvPr id="4" name="Text 1"/>
          <p:cNvSpPr/>
          <p:nvPr/>
        </p:nvSpPr>
        <p:spPr>
          <a:xfrm>
            <a:off x="496119" y="2794695"/>
            <a:ext cx="5179963" cy="2268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ct val="133000"/>
              </a:lnSpc>
              <a:buNone/>
            </a:pPr>
            <a:r>
              <a:rPr lang="en-US" sz="11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Instituto Verbo Zin — Campanha Marco Próprio</a:t>
            </a:r>
            <a:endParaRPr lang="en-US" sz="1100" dirty="0"/>
          </a:p>
        </p:txBody>
      </p:sp>
      <p:sp>
        <p:nvSpPr>
          <p:cNvPr id="5" name="Shape 2"/>
          <p:cNvSpPr/>
          <p:nvPr/>
        </p:nvSpPr>
        <p:spPr>
          <a:xfrm>
            <a:off x="496119" y="3180978"/>
            <a:ext cx="1642393" cy="266402"/>
          </a:xfrm>
          <a:prstGeom prst="roundRect">
            <a:avLst>
              <a:gd name="adj" fmla="val 17880"/>
            </a:avLst>
          </a:prstGeom>
          <a:solidFill>
            <a:srgbClr val="DADBF1"/>
          </a:solidFill>
          <a:ln/>
        </p:spPr>
      </p:sp>
      <p:sp>
        <p:nvSpPr>
          <p:cNvPr id="6" name="Text 3"/>
          <p:cNvSpPr/>
          <p:nvPr/>
        </p:nvSpPr>
        <p:spPr>
          <a:xfrm>
            <a:off x="581174" y="3223468"/>
            <a:ext cx="1929482" cy="1814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ct val="133000"/>
              </a:lnSpc>
              <a:buNone/>
            </a:pPr>
            <a:r>
              <a:rPr lang="en-US" sz="8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CAPTAÇÃO: R$ 1,3 MILHÃO</a:t>
            </a:r>
            <a:endParaRPr lang="en-US" sz="850" dirty="0"/>
          </a:p>
        </p:txBody>
      </p:sp>
      <p:sp>
        <p:nvSpPr>
          <p:cNvPr id="7" name="Shape 4"/>
          <p:cNvSpPr/>
          <p:nvPr/>
        </p:nvSpPr>
        <p:spPr>
          <a:xfrm>
            <a:off x="2209354" y="3180978"/>
            <a:ext cx="2699445" cy="266402"/>
          </a:xfrm>
          <a:prstGeom prst="roundRect">
            <a:avLst>
              <a:gd name="adj" fmla="val 17880"/>
            </a:avLst>
          </a:prstGeom>
          <a:noFill/>
          <a:ln/>
          <a:effectLst>
            <a:outerShdw sx="100000" sy="100000" kx="0" ky="0" algn="bl" rotWithShape="0" blurRad="101600" dist="50800" dir="16200000">
              <a:srgbClr val="4950bc">
                <a:alpha val="100000"/>
              </a:srgbClr>
            </a:outerShdw>
          </a:effectLst>
        </p:spPr>
      </p:sp>
      <p:sp>
        <p:nvSpPr>
          <p:cNvPr id="8" name="Text 5"/>
          <p:cNvSpPr/>
          <p:nvPr/>
        </p:nvSpPr>
        <p:spPr>
          <a:xfrm>
            <a:off x="2294409" y="3223468"/>
            <a:ext cx="2986534" cy="1814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ct val="133000"/>
              </a:lnSpc>
              <a:buNone/>
            </a:pPr>
            <a:r>
              <a:rPr lang="en-US" sz="850" dirty="0">
                <a:solidFill>
                  <a:srgbClr val="4950BC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ESG · IMPACTO SOCIAL · MASSARANDUBA-PB</a:t>
            </a:r>
            <a:endParaRPr lang="en-US" sz="8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96119" y="676870"/>
            <a:ext cx="7526610" cy="4429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ct val="104000"/>
              </a:lnSpc>
              <a:buNone/>
            </a:pPr>
            <a:r>
              <a:rPr lang="en-US" sz="275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O Problema: Uma Geração Sem Estrutura</a:t>
            </a:r>
            <a:endParaRPr lang="en-US" sz="2750" dirty="0"/>
          </a:p>
        </p:txBody>
      </p:sp>
      <p:sp>
        <p:nvSpPr>
          <p:cNvPr id="3" name="Text 1"/>
          <p:cNvSpPr/>
          <p:nvPr/>
        </p:nvSpPr>
        <p:spPr>
          <a:xfrm>
            <a:off x="496119" y="1460004"/>
            <a:ext cx="3902943" cy="26225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133000"/>
              </a:lnSpc>
              <a:spcAft>
                <a:spcPts val="1000"/>
              </a:spcAft>
              <a:buNone/>
            </a:pPr>
            <a:r>
              <a:rPr lang="en-US" sz="11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Ao completar 18 anos, jovens em situação de vulnerabilidade social perdem o amparo dos programas institucionais voltados à infância e adolescência. Sem estrutura formativa, suporte psicológico ou direcionamento profissional, eles ingressam na vida adulta despreparados — tornando-se alvos fáceis de criminalidade, desemprego e desorientação de propósito.</a:t>
            </a:r>
            <a:endParaRPr lang="en-US" sz="1100" dirty="0"/>
          </a:p>
          <a:p>
            <a:pPr algn="l" indent="0" marL="0">
              <a:lnSpc>
                <a:spcPct val="133000"/>
              </a:lnSpc>
              <a:buNone/>
            </a:pPr>
            <a:r>
              <a:rPr lang="en-US" sz="11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No contexto do Nordeste brasileiro, essa lacuna é ainda mais grave: </a:t>
            </a:r>
            <a:pPr algn="l" indent="0" marL="0">
              <a:lnSpc>
                <a:spcPct val="133000"/>
              </a:lnSpc>
              <a:buNone/>
            </a:pPr>
            <a:r>
              <a:rPr lang="en-US" sz="11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altas taxas de desemprego juvenil, ausência de mentoria e infraestrutura precária</a:t>
            </a:r>
            <a:pPr algn="l" indent="0" marL="0">
              <a:lnSpc>
                <a:spcPct val="133000"/>
              </a:lnSpc>
              <a:buNone/>
            </a:pPr>
            <a:r>
              <a:rPr lang="en-US" sz="11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criam um ciclo de vulnerabilidade de difícil rompimento.</a:t>
            </a:r>
            <a:endParaRPr lang="en-US" sz="1100" dirty="0"/>
          </a:p>
        </p:txBody>
      </p:sp>
      <p:sp>
        <p:nvSpPr>
          <p:cNvPr id="4" name="Shape 2"/>
          <p:cNvSpPr/>
          <p:nvPr/>
        </p:nvSpPr>
        <p:spPr>
          <a:xfrm>
            <a:off x="4749701" y="1491928"/>
            <a:ext cx="1880592" cy="1563514"/>
          </a:xfrm>
          <a:prstGeom prst="roundRect">
            <a:avLst>
              <a:gd name="adj" fmla="val 3808"/>
            </a:avLst>
          </a:prstGeom>
          <a:solidFill>
            <a:srgbClr val="DADBF1"/>
          </a:solidFill>
          <a:ln w="4763">
            <a:solidFill>
              <a:srgbClr val="C0C1D7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4896222" y="1638449"/>
            <a:ext cx="1587550" cy="2214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ct val="104000"/>
              </a:lnSpc>
              <a:buNone/>
            </a:pPr>
            <a:r>
              <a:rPr lang="en-US" sz="135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+60%</a:t>
            </a:r>
            <a:endParaRPr lang="en-US" sz="1350" dirty="0"/>
          </a:p>
        </p:txBody>
      </p:sp>
      <p:sp>
        <p:nvSpPr>
          <p:cNvPr id="6" name="Text 4"/>
          <p:cNvSpPr/>
          <p:nvPr/>
        </p:nvSpPr>
        <p:spPr>
          <a:xfrm>
            <a:off x="4896222" y="2001664"/>
            <a:ext cx="1587550" cy="90725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133000"/>
              </a:lnSpc>
              <a:buNone/>
            </a:pPr>
            <a:r>
              <a:rPr lang="en-US" sz="11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dos jovens em vulnerabilidade não têm acesso a formação após os 18 anos</a:t>
            </a:r>
            <a:endParaRPr lang="en-US" sz="1100" dirty="0"/>
          </a:p>
        </p:txBody>
      </p:sp>
      <p:sp>
        <p:nvSpPr>
          <p:cNvPr id="7" name="Shape 5"/>
          <p:cNvSpPr/>
          <p:nvPr/>
        </p:nvSpPr>
        <p:spPr>
          <a:xfrm>
            <a:off x="6772052" y="1491928"/>
            <a:ext cx="1880592" cy="1563514"/>
          </a:xfrm>
          <a:prstGeom prst="roundRect">
            <a:avLst>
              <a:gd name="adj" fmla="val 3808"/>
            </a:avLst>
          </a:prstGeom>
          <a:solidFill>
            <a:srgbClr val="DADBF1"/>
          </a:solidFill>
          <a:ln w="4763">
            <a:solidFill>
              <a:srgbClr val="C0C1D7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6918573" y="1638449"/>
            <a:ext cx="1587550" cy="2214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ct val="104000"/>
              </a:lnSpc>
              <a:buNone/>
            </a:pPr>
            <a:r>
              <a:rPr lang="en-US" sz="135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Lacuna</a:t>
            </a:r>
            <a:endParaRPr lang="en-US" sz="1350" dirty="0"/>
          </a:p>
        </p:txBody>
      </p:sp>
      <p:sp>
        <p:nvSpPr>
          <p:cNvPr id="9" name="Text 7"/>
          <p:cNvSpPr/>
          <p:nvPr/>
        </p:nvSpPr>
        <p:spPr>
          <a:xfrm>
            <a:off x="6918573" y="2001664"/>
            <a:ext cx="1587550" cy="90725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133000"/>
              </a:lnSpc>
              <a:buNone/>
            </a:pPr>
            <a:r>
              <a:rPr lang="en-US" sz="11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Nenhum programa estruturado de caráter e liderança para jovens adultos na região</a:t>
            </a:r>
            <a:endParaRPr lang="en-US" sz="1100" dirty="0"/>
          </a:p>
        </p:txBody>
      </p:sp>
      <p:sp>
        <p:nvSpPr>
          <p:cNvPr id="10" name="Shape 8"/>
          <p:cNvSpPr/>
          <p:nvPr/>
        </p:nvSpPr>
        <p:spPr>
          <a:xfrm>
            <a:off x="4749701" y="3197200"/>
            <a:ext cx="3902943" cy="1109886"/>
          </a:xfrm>
          <a:prstGeom prst="roundRect">
            <a:avLst>
              <a:gd name="adj" fmla="val 5365"/>
            </a:avLst>
          </a:prstGeom>
          <a:solidFill>
            <a:srgbClr val="DADBF1"/>
          </a:solidFill>
          <a:ln w="4763">
            <a:solidFill>
              <a:srgbClr val="C0C1D7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4896222" y="3343721"/>
            <a:ext cx="1772022" cy="2214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ct val="104000"/>
              </a:lnSpc>
              <a:buNone/>
            </a:pPr>
            <a:r>
              <a:rPr lang="en-US" sz="135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Urgência</a:t>
            </a:r>
            <a:endParaRPr lang="en-US" sz="1350" dirty="0"/>
          </a:p>
        </p:txBody>
      </p:sp>
      <p:sp>
        <p:nvSpPr>
          <p:cNvPr id="12" name="Text 10"/>
          <p:cNvSpPr/>
          <p:nvPr/>
        </p:nvSpPr>
        <p:spPr>
          <a:xfrm>
            <a:off x="4896222" y="3706937"/>
            <a:ext cx="3609901" cy="45362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133000"/>
              </a:lnSpc>
              <a:buNone/>
            </a:pPr>
            <a:r>
              <a:rPr lang="en-US" sz="11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 período entre 18 e 25 anos é decisivo para a trajetória de vida do indivíduo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96119" y="399008"/>
            <a:ext cx="8151763" cy="8446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104000"/>
              </a:lnSpc>
              <a:buNone/>
            </a:pPr>
            <a:r>
              <a:rPr lang="en-US" sz="265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A Solução: O Centro de Treinamento e Instrução de Jovens</a:t>
            </a:r>
            <a:endParaRPr lang="en-US" sz="2650" dirty="0"/>
          </a:p>
        </p:txBody>
      </p:sp>
      <p:sp>
        <p:nvSpPr>
          <p:cNvPr id="3" name="Text 1"/>
          <p:cNvSpPr/>
          <p:nvPr/>
        </p:nvSpPr>
        <p:spPr>
          <a:xfrm>
            <a:off x="496119" y="1501155"/>
            <a:ext cx="8151763" cy="42222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130000"/>
              </a:lnSpc>
              <a:buNone/>
            </a:pPr>
            <a:r>
              <a:rPr lang="en-US" sz="10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 CTIJ é um programa de formação integral que atua sobre quatro pilares fundamentais, desenvolvendo jovens de forma holística — da identidade ao mercado de trabalho.</a:t>
            </a:r>
            <a:endParaRPr lang="en-US" sz="1050" dirty="0"/>
          </a:p>
        </p:txBody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96119" y="2068264"/>
            <a:ext cx="337765" cy="337765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496119" y="2566988"/>
            <a:ext cx="1688976" cy="2111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ct val="104000"/>
              </a:lnSpc>
              <a:buNone/>
            </a:pPr>
            <a:r>
              <a:rPr lang="en-US" sz="13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Caráter</a:t>
            </a:r>
            <a:endParaRPr lang="en-US" sz="1300" dirty="0"/>
          </a:p>
        </p:txBody>
      </p:sp>
      <p:sp>
        <p:nvSpPr>
          <p:cNvPr id="6" name="Text 3"/>
          <p:cNvSpPr/>
          <p:nvPr/>
        </p:nvSpPr>
        <p:spPr>
          <a:xfrm>
            <a:off x="496119" y="2855342"/>
            <a:ext cx="3995365" cy="42222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130000"/>
              </a:lnSpc>
              <a:buNone/>
            </a:pPr>
            <a:r>
              <a:rPr lang="en-US" sz="10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Formação de valores, ética, identidade e propósito de vida. Base para tudo o que se constrói.</a:t>
            </a:r>
            <a:endParaRPr lang="en-US" sz="1050" dirty="0"/>
          </a:p>
        </p:txBody>
      </p:sp>
      <p:pic>
        <p:nvPicPr>
          <p:cNvPr id="7" name="Image 1" descr="preencoded.png">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52442" y="2068264"/>
            <a:ext cx="337765" cy="337765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4652442" y="2566988"/>
            <a:ext cx="1688976" cy="2111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ct val="104000"/>
              </a:lnSpc>
              <a:buNone/>
            </a:pPr>
            <a:r>
              <a:rPr lang="en-US" sz="13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Técnico</a:t>
            </a:r>
            <a:endParaRPr lang="en-US" sz="1300" dirty="0"/>
          </a:p>
        </p:txBody>
      </p:sp>
      <p:sp>
        <p:nvSpPr>
          <p:cNvPr id="9" name="Text 5"/>
          <p:cNvSpPr/>
          <p:nvPr/>
        </p:nvSpPr>
        <p:spPr>
          <a:xfrm>
            <a:off x="4652442" y="2855342"/>
            <a:ext cx="3995440" cy="42222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130000"/>
              </a:lnSpc>
              <a:buNone/>
            </a:pPr>
            <a:r>
              <a:rPr lang="en-US" sz="10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Capacitação profissional e técnica alinhada ao mercado, em parceria com instituições como o Sistema S.</a:t>
            </a:r>
            <a:endParaRPr lang="en-US" sz="1050" dirty="0"/>
          </a:p>
        </p:txBody>
      </p:sp>
      <p:pic>
        <p:nvPicPr>
          <p:cNvPr id="10" name="Image 2" descr="preencoded.png">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96119" y="3535114"/>
            <a:ext cx="337765" cy="337765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496119" y="4033837"/>
            <a:ext cx="1688976" cy="2111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ct val="104000"/>
              </a:lnSpc>
              <a:buNone/>
            </a:pPr>
            <a:r>
              <a:rPr lang="en-US" sz="13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Físico</a:t>
            </a:r>
            <a:endParaRPr lang="en-US" sz="1300" dirty="0"/>
          </a:p>
        </p:txBody>
      </p:sp>
      <p:sp>
        <p:nvSpPr>
          <p:cNvPr id="12" name="Text 7"/>
          <p:cNvSpPr/>
          <p:nvPr/>
        </p:nvSpPr>
        <p:spPr>
          <a:xfrm>
            <a:off x="496119" y="4322192"/>
            <a:ext cx="3995365" cy="42222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130000"/>
              </a:lnSpc>
              <a:buNone/>
            </a:pPr>
            <a:r>
              <a:rPr lang="en-US" sz="10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Disciplina corporal, saúde, resiliência e desenvolvimento de hábitos saudáveis e duradouros.</a:t>
            </a:r>
            <a:endParaRPr lang="en-US" sz="1050" dirty="0"/>
          </a:p>
        </p:txBody>
      </p:sp>
      <p:pic>
        <p:nvPicPr>
          <p:cNvPr id="13" name="Image 3" descr="preencoded.png">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652442" y="3535114"/>
            <a:ext cx="337765" cy="337765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4652442" y="4033837"/>
            <a:ext cx="1688976" cy="2111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ct val="104000"/>
              </a:lnSpc>
              <a:buNone/>
            </a:pPr>
            <a:r>
              <a:rPr lang="en-US" sz="13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Mental</a:t>
            </a:r>
            <a:endParaRPr lang="en-US" sz="1300" dirty="0"/>
          </a:p>
        </p:txBody>
      </p:sp>
      <p:sp>
        <p:nvSpPr>
          <p:cNvPr id="15" name="Text 9"/>
          <p:cNvSpPr/>
          <p:nvPr/>
        </p:nvSpPr>
        <p:spPr>
          <a:xfrm>
            <a:off x="4652442" y="4322192"/>
            <a:ext cx="3995440" cy="42222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130000"/>
              </a:lnSpc>
              <a:buNone/>
            </a:pPr>
            <a:r>
              <a:rPr lang="en-US" sz="10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Saúde emocional, gestão de conflitos, inteligência emocional e fortalecimento psicológico.</a:t>
            </a:r>
            <a:endParaRPr lang="en-US" sz="10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96119" y="569863"/>
            <a:ext cx="7318102" cy="4429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ct val="104000"/>
              </a:lnSpc>
              <a:buNone/>
            </a:pPr>
            <a:r>
              <a:rPr lang="en-US" sz="275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Output Social: Impacto ESG Mensurável</a:t>
            </a:r>
            <a:endParaRPr lang="en-US" sz="2750" dirty="0"/>
          </a:p>
        </p:txBody>
      </p:sp>
      <p:sp>
        <p:nvSpPr>
          <p:cNvPr id="3" name="Text 1"/>
          <p:cNvSpPr/>
          <p:nvPr/>
        </p:nvSpPr>
        <p:spPr>
          <a:xfrm>
            <a:off x="496119" y="1296367"/>
            <a:ext cx="8151763" cy="45362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133000"/>
              </a:lnSpc>
              <a:buNone/>
            </a:pPr>
            <a:r>
              <a:rPr lang="en-US" sz="11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 CTIJ gera valor social concreto e rastreável, alinhado às dimensões </a:t>
            </a:r>
            <a:pPr algn="l" indent="0" marL="0">
              <a:lnSpc>
                <a:spcPct val="133000"/>
              </a:lnSpc>
              <a:buNone/>
            </a:pPr>
            <a:r>
              <a:rPr lang="en-US" sz="11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Ambiental, Social e de Governança</a:t>
            </a:r>
            <a:pPr algn="l" indent="0" marL="0">
              <a:lnSpc>
                <a:spcPct val="133000"/>
              </a:lnSpc>
              <a:buNone/>
            </a:pPr>
            <a:r>
              <a:rPr lang="en-US" sz="11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— critérios centrais para investidores institucionais responsáveis.</a:t>
            </a:r>
            <a:endParaRPr lang="en-US" sz="1100" dirty="0"/>
          </a:p>
        </p:txBody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96119" y="1909465"/>
            <a:ext cx="2622724" cy="2664098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733127" y="2070274"/>
            <a:ext cx="2224906" cy="44291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104000"/>
              </a:lnSpc>
              <a:buNone/>
            </a:pPr>
            <a:r>
              <a:rPr lang="en-US" sz="135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Social (S) — Redução de Vulnerabilidade</a:t>
            </a:r>
            <a:endParaRPr lang="en-US" sz="1350" dirty="0"/>
          </a:p>
        </p:txBody>
      </p:sp>
      <p:sp>
        <p:nvSpPr>
          <p:cNvPr id="6" name="Text 3"/>
          <p:cNvSpPr/>
          <p:nvPr/>
        </p:nvSpPr>
        <p:spPr>
          <a:xfrm>
            <a:off x="733127" y="2598241"/>
            <a:ext cx="2224906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133000"/>
              </a:lnSpc>
              <a:buNone/>
            </a:pPr>
            <a:r>
              <a:rPr lang="en-US" sz="11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Jovens formados pelo CTIJ saem do ciclo de risco social com competências técnicas, emocionais e de liderança. Cada egresso representa uma família impactada positivamente e um profissional integrado ao mercado.</a:t>
            </a:r>
            <a:endParaRPr lang="en-US" sz="1100" dirty="0"/>
          </a:p>
        </p:txBody>
      </p:sp>
      <p:pic>
        <p:nvPicPr>
          <p:cNvPr id="7" name="Image 1" descr="preencoded.png">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60601" y="1909465"/>
            <a:ext cx="2622724" cy="2664098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3497610" y="2070274"/>
            <a:ext cx="2224906" cy="44291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104000"/>
              </a:lnSpc>
              <a:buNone/>
            </a:pPr>
            <a:r>
              <a:rPr lang="en-US" sz="135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Governança (G) — Formação de Líderes</a:t>
            </a:r>
            <a:endParaRPr lang="en-US" sz="1350" dirty="0"/>
          </a:p>
        </p:txBody>
      </p:sp>
      <p:sp>
        <p:nvSpPr>
          <p:cNvPr id="9" name="Text 5"/>
          <p:cNvSpPr/>
          <p:nvPr/>
        </p:nvSpPr>
        <p:spPr>
          <a:xfrm>
            <a:off x="3497610" y="2598241"/>
            <a:ext cx="2224906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133000"/>
              </a:lnSpc>
              <a:buNone/>
            </a:pPr>
            <a:r>
              <a:rPr lang="en-US" sz="11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 programa forma multiplicadores: jovens que retornam às suas comunidades como agentes de transformação, gerando efeito cascata e ampliando o alcance do impacto sem custo proporcional adicional.</a:t>
            </a:r>
            <a:endParaRPr lang="en-US" sz="1100" dirty="0"/>
          </a:p>
        </p:txBody>
      </p:sp>
      <p:pic>
        <p:nvPicPr>
          <p:cNvPr id="10" name="Image 2" descr="preencoded.png">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25083" y="1909465"/>
            <a:ext cx="2622724" cy="2664098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6262092" y="2070274"/>
            <a:ext cx="1772022" cy="22145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ct val="104000"/>
              </a:lnSpc>
              <a:buNone/>
            </a:pPr>
            <a:r>
              <a:rPr lang="en-US" sz="135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ODS Alinhados</a:t>
            </a:r>
            <a:endParaRPr lang="en-US" sz="1350" dirty="0"/>
          </a:p>
        </p:txBody>
      </p:sp>
      <p:sp>
        <p:nvSpPr>
          <p:cNvPr id="12" name="Text 7"/>
          <p:cNvSpPr/>
          <p:nvPr/>
        </p:nvSpPr>
        <p:spPr>
          <a:xfrm>
            <a:off x="6262092" y="2376785"/>
            <a:ext cx="2224906" cy="158769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133000"/>
              </a:lnSpc>
              <a:buNone/>
            </a:pPr>
            <a:r>
              <a:rPr lang="en-US" sz="11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Contribuição direta aos Objetivos de Desenvolvimento Sustentável da ONU: ODS 4 (Educação de Qualidade), ODS 8 (Trabalho Digno), ODS 10 (Redução das Desigualdades) e ODS 16 (Paz e Justiça).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96119" y="487635"/>
            <a:ext cx="7486501" cy="3599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ct val="104000"/>
              </a:lnSpc>
              <a:buNone/>
            </a:pPr>
            <a:r>
              <a:rPr lang="en-US" sz="225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O Masterplan: Sede Própria em Massaranduba-PB</a:t>
            </a:r>
            <a:endParaRPr lang="en-US" sz="2250" dirty="0"/>
          </a:p>
        </p:txBody>
      </p:sp>
      <p:sp>
        <p:nvSpPr>
          <p:cNvPr id="3" name="Text 1"/>
          <p:cNvSpPr/>
          <p:nvPr/>
        </p:nvSpPr>
        <p:spPr>
          <a:xfrm>
            <a:off x="496119" y="1072083"/>
            <a:ext cx="3935388" cy="142004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121000"/>
              </a:lnSpc>
              <a:buNone/>
            </a:pPr>
            <a:r>
              <a:rPr lang="en-US" sz="9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 Campanha Marco Próprio prevê a implantação de uma estrutura física de </a:t>
            </a:r>
            <a:pPr algn="l" indent="0" marL="0">
              <a:lnSpc>
                <a:spcPct val="121000"/>
              </a:lnSpc>
              <a:buNone/>
            </a:pPr>
            <a:r>
              <a:rPr lang="en-US" sz="9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1 a 2 hectares</a:t>
            </a:r>
            <a:pPr algn="l" indent="0" marL="0">
              <a:lnSpc>
                <a:spcPct val="121000"/>
              </a:lnSpc>
              <a:spcAft>
                <a:spcPts val="650"/>
              </a:spcAft>
              <a:buNone/>
            </a:pPr>
            <a:r>
              <a:rPr lang="en-US" sz="9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no município de Massaranduba, na Paraíba — região estratégica pelo perfil socioeconômico e pela vocação comunitária local.</a:t>
            </a:r>
            <a:endParaRPr lang="en-US" sz="900" dirty="0"/>
          </a:p>
          <a:p>
            <a:pPr algn="l" indent="0" marL="0">
              <a:lnSpc>
                <a:spcPct val="121000"/>
              </a:lnSpc>
              <a:buNone/>
            </a:pPr>
            <a:r>
              <a:rPr lang="en-US" sz="9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 sede própria transforma o CTIJ de programa itinerante em instituição permanente, garantindo sustentabilidade operacional, credibilidade institucional e capacidade para escalar o atendimento ao longo dos anos.</a:t>
            </a:r>
            <a:endParaRPr lang="en-US" sz="900" dirty="0"/>
          </a:p>
        </p:txBody>
      </p:sp>
      <p:sp>
        <p:nvSpPr>
          <p:cNvPr id="4" name="Shape 2"/>
          <p:cNvSpPr/>
          <p:nvPr/>
        </p:nvSpPr>
        <p:spPr>
          <a:xfrm>
            <a:off x="496119" y="2597348"/>
            <a:ext cx="3935388" cy="559743"/>
          </a:xfrm>
          <a:prstGeom prst="roundRect">
            <a:avLst>
              <a:gd name="adj" fmla="val 8643"/>
            </a:avLst>
          </a:prstGeom>
          <a:solidFill>
            <a:srgbClr val="DADBF1"/>
          </a:solidFill>
          <a:ln/>
        </p:spPr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1237" y="2764259"/>
            <a:ext cx="143917" cy="115119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870272" y="2710235"/>
            <a:ext cx="3446115" cy="33397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121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Uma sede própria é o alicerce para a perenidade e expansão do impacto do CTIJ.</a:t>
            </a:r>
            <a:endParaRPr lang="en-US" sz="900" dirty="0"/>
          </a:p>
        </p:txBody>
      </p:sp>
      <p:sp>
        <p:nvSpPr>
          <p:cNvPr id="7" name="Text 4"/>
          <p:cNvSpPr/>
          <p:nvPr/>
        </p:nvSpPr>
        <p:spPr>
          <a:xfrm>
            <a:off x="4717256" y="1093143"/>
            <a:ext cx="230312" cy="143917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272525"/>
                </a:solidFill>
                <a:latin typeface="Inter Light" pitchFamily="34" charset="0"/>
                <a:ea typeface="Inter Light" pitchFamily="34" charset="-122"/>
                <a:cs typeface="Inter Light" pitchFamily="34" charset="-120"/>
              </a:rPr>
              <a:t>01</a:t>
            </a:r>
            <a:endParaRPr lang="en-US" sz="900" dirty="0"/>
          </a:p>
        </p:txBody>
      </p:sp>
      <p:sp>
        <p:nvSpPr>
          <p:cNvPr id="8" name="Shape 5"/>
          <p:cNvSpPr/>
          <p:nvPr/>
        </p:nvSpPr>
        <p:spPr>
          <a:xfrm>
            <a:off x="4717256" y="1274490"/>
            <a:ext cx="3935388" cy="14288"/>
          </a:xfrm>
          <a:prstGeom prst="rect">
            <a:avLst/>
          </a:prstGeom>
          <a:solidFill>
            <a:srgbClr val="4950BC"/>
          </a:solidFill>
          <a:ln/>
        </p:spPr>
      </p:sp>
      <p:sp>
        <p:nvSpPr>
          <p:cNvPr id="9" name="Text 6"/>
          <p:cNvSpPr/>
          <p:nvPr/>
        </p:nvSpPr>
        <p:spPr>
          <a:xfrm>
            <a:off x="4717256" y="1360587"/>
            <a:ext cx="1497062" cy="1799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ct val="104000"/>
              </a:lnSpc>
              <a:buNone/>
            </a:pPr>
            <a:r>
              <a:rPr lang="en-US" sz="11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Aquisição do Terreno</a:t>
            </a:r>
            <a:endParaRPr lang="en-US" sz="1100" dirty="0"/>
          </a:p>
        </p:txBody>
      </p:sp>
      <p:sp>
        <p:nvSpPr>
          <p:cNvPr id="10" name="Text 7"/>
          <p:cNvSpPr/>
          <p:nvPr/>
        </p:nvSpPr>
        <p:spPr>
          <a:xfrm>
            <a:off x="4717256" y="1634058"/>
            <a:ext cx="3935388" cy="1669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ct val="121000"/>
              </a:lnSpc>
              <a:buNone/>
            </a:pPr>
            <a:r>
              <a:rPr lang="en-US" sz="9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Área de 1 a 2 hectares em localização estratégica em Massaranduba-PB</a:t>
            </a:r>
            <a:endParaRPr lang="en-US" sz="900" dirty="0"/>
          </a:p>
        </p:txBody>
      </p:sp>
      <p:sp>
        <p:nvSpPr>
          <p:cNvPr id="11" name="Text 8"/>
          <p:cNvSpPr/>
          <p:nvPr/>
        </p:nvSpPr>
        <p:spPr>
          <a:xfrm>
            <a:off x="4717256" y="1980902"/>
            <a:ext cx="230312" cy="143917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272525"/>
                </a:solidFill>
                <a:latin typeface="Inter Light" pitchFamily="34" charset="0"/>
                <a:ea typeface="Inter Light" pitchFamily="34" charset="-122"/>
                <a:cs typeface="Inter Light" pitchFamily="34" charset="-120"/>
              </a:rPr>
              <a:t>02</a:t>
            </a:r>
            <a:endParaRPr lang="en-US" sz="900" dirty="0"/>
          </a:p>
        </p:txBody>
      </p:sp>
      <p:sp>
        <p:nvSpPr>
          <p:cNvPr id="12" name="Shape 9"/>
          <p:cNvSpPr/>
          <p:nvPr/>
        </p:nvSpPr>
        <p:spPr>
          <a:xfrm>
            <a:off x="4717256" y="2162249"/>
            <a:ext cx="3935388" cy="14288"/>
          </a:xfrm>
          <a:prstGeom prst="rect">
            <a:avLst/>
          </a:prstGeom>
          <a:solidFill>
            <a:srgbClr val="4950BC"/>
          </a:solidFill>
          <a:ln/>
        </p:spPr>
      </p:sp>
      <p:sp>
        <p:nvSpPr>
          <p:cNvPr id="13" name="Text 10"/>
          <p:cNvSpPr/>
          <p:nvPr/>
        </p:nvSpPr>
        <p:spPr>
          <a:xfrm>
            <a:off x="4717256" y="2248346"/>
            <a:ext cx="1956197" cy="1799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ct val="104000"/>
              </a:lnSpc>
              <a:buNone/>
            </a:pPr>
            <a:r>
              <a:rPr lang="en-US" sz="11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Construção das Instalações</a:t>
            </a:r>
            <a:endParaRPr lang="en-US" sz="1100" dirty="0"/>
          </a:p>
        </p:txBody>
      </p:sp>
      <p:sp>
        <p:nvSpPr>
          <p:cNvPr id="14" name="Text 11"/>
          <p:cNvSpPr/>
          <p:nvPr/>
        </p:nvSpPr>
        <p:spPr>
          <a:xfrm>
            <a:off x="4717256" y="2521818"/>
            <a:ext cx="3935388" cy="1669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ct val="121000"/>
              </a:lnSpc>
              <a:buNone/>
            </a:pPr>
            <a:r>
              <a:rPr lang="en-US" sz="9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Blocos de formação, alojamento, área física e espaços de convivência</a:t>
            </a:r>
            <a:endParaRPr lang="en-US" sz="900" dirty="0"/>
          </a:p>
        </p:txBody>
      </p:sp>
      <p:sp>
        <p:nvSpPr>
          <p:cNvPr id="15" name="Text 12"/>
          <p:cNvSpPr/>
          <p:nvPr/>
        </p:nvSpPr>
        <p:spPr>
          <a:xfrm>
            <a:off x="4717256" y="2868662"/>
            <a:ext cx="230312" cy="143917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272525"/>
                </a:solidFill>
                <a:latin typeface="Inter Light" pitchFamily="34" charset="0"/>
                <a:ea typeface="Inter Light" pitchFamily="34" charset="-122"/>
                <a:cs typeface="Inter Light" pitchFamily="34" charset="-120"/>
              </a:rPr>
              <a:t>03</a:t>
            </a:r>
            <a:endParaRPr lang="en-US" sz="900" dirty="0"/>
          </a:p>
        </p:txBody>
      </p:sp>
      <p:sp>
        <p:nvSpPr>
          <p:cNvPr id="16" name="Shape 13"/>
          <p:cNvSpPr/>
          <p:nvPr/>
        </p:nvSpPr>
        <p:spPr>
          <a:xfrm>
            <a:off x="4717256" y="3050009"/>
            <a:ext cx="3935388" cy="14288"/>
          </a:xfrm>
          <a:prstGeom prst="rect">
            <a:avLst/>
          </a:prstGeom>
          <a:solidFill>
            <a:srgbClr val="4950BC"/>
          </a:solidFill>
          <a:ln/>
        </p:spPr>
      </p:sp>
      <p:sp>
        <p:nvSpPr>
          <p:cNvPr id="17" name="Text 14"/>
          <p:cNvSpPr/>
          <p:nvPr/>
        </p:nvSpPr>
        <p:spPr>
          <a:xfrm>
            <a:off x="4717256" y="3136106"/>
            <a:ext cx="1831256" cy="1799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ct val="104000"/>
              </a:lnSpc>
              <a:buNone/>
            </a:pPr>
            <a:r>
              <a:rPr lang="en-US" sz="11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Infraestrutura e Mobiliário</a:t>
            </a:r>
            <a:endParaRPr lang="en-US" sz="1100" dirty="0"/>
          </a:p>
        </p:txBody>
      </p:sp>
      <p:sp>
        <p:nvSpPr>
          <p:cNvPr id="18" name="Text 15"/>
          <p:cNvSpPr/>
          <p:nvPr/>
        </p:nvSpPr>
        <p:spPr>
          <a:xfrm>
            <a:off x="4717256" y="3409578"/>
            <a:ext cx="3935388" cy="1669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ct val="121000"/>
              </a:lnSpc>
              <a:buNone/>
            </a:pPr>
            <a:r>
              <a:rPr lang="en-US" sz="9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Equipamentos, tecnologia, mobiliário pedagógico e acabamentos</a:t>
            </a:r>
            <a:endParaRPr lang="en-US" sz="900" dirty="0"/>
          </a:p>
        </p:txBody>
      </p:sp>
      <p:sp>
        <p:nvSpPr>
          <p:cNvPr id="19" name="Text 16"/>
          <p:cNvSpPr/>
          <p:nvPr/>
        </p:nvSpPr>
        <p:spPr>
          <a:xfrm>
            <a:off x="4717256" y="3756422"/>
            <a:ext cx="230312" cy="143917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272525"/>
                </a:solidFill>
                <a:latin typeface="Inter Light" pitchFamily="34" charset="0"/>
                <a:ea typeface="Inter Light" pitchFamily="34" charset="-122"/>
                <a:cs typeface="Inter Light" pitchFamily="34" charset="-120"/>
              </a:rPr>
              <a:t>04</a:t>
            </a:r>
            <a:endParaRPr lang="en-US" sz="900" dirty="0"/>
          </a:p>
        </p:txBody>
      </p:sp>
      <p:sp>
        <p:nvSpPr>
          <p:cNvPr id="20" name="Shape 17"/>
          <p:cNvSpPr/>
          <p:nvPr/>
        </p:nvSpPr>
        <p:spPr>
          <a:xfrm>
            <a:off x="4717256" y="3937769"/>
            <a:ext cx="3935388" cy="14288"/>
          </a:xfrm>
          <a:prstGeom prst="rect">
            <a:avLst/>
          </a:prstGeom>
          <a:solidFill>
            <a:srgbClr val="4950BC"/>
          </a:solidFill>
          <a:ln/>
        </p:spPr>
      </p:sp>
      <p:sp>
        <p:nvSpPr>
          <p:cNvPr id="21" name="Text 18"/>
          <p:cNvSpPr/>
          <p:nvPr/>
        </p:nvSpPr>
        <p:spPr>
          <a:xfrm>
            <a:off x="4717256" y="4023866"/>
            <a:ext cx="1439763" cy="1799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ct val="104000"/>
              </a:lnSpc>
              <a:buNone/>
            </a:pPr>
            <a:r>
              <a:rPr lang="en-US" sz="11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Operação Plena</a:t>
            </a:r>
            <a:endParaRPr lang="en-US" sz="1100" dirty="0"/>
          </a:p>
        </p:txBody>
      </p:sp>
      <p:sp>
        <p:nvSpPr>
          <p:cNvPr id="22" name="Text 19"/>
          <p:cNvSpPr/>
          <p:nvPr/>
        </p:nvSpPr>
        <p:spPr>
          <a:xfrm>
            <a:off x="4717256" y="4297338"/>
            <a:ext cx="3935388" cy="1669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ct val="121000"/>
              </a:lnSpc>
              <a:buNone/>
            </a:pPr>
            <a:r>
              <a:rPr lang="en-US" sz="9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Início das turmas no espaço definitivo, com capacidade ampliada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96119" y="466874"/>
            <a:ext cx="6165577" cy="29073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ct val="104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CAPEX: Estrutura de Investimento — R$ 1,3 Milhão</a:t>
            </a:r>
            <a:endParaRPr lang="en-US" sz="1800" dirty="0"/>
          </a:p>
        </p:txBody>
      </p:sp>
      <p:sp>
        <p:nvSpPr>
          <p:cNvPr id="3" name="Text 1"/>
          <p:cNvSpPr/>
          <p:nvPr/>
        </p:nvSpPr>
        <p:spPr>
          <a:xfrm>
            <a:off x="496119" y="879649"/>
            <a:ext cx="8608963" cy="1232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7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 orçamento da Campanha Marco Próprio foi elaborado com critério técnico e transparência, distribuído em quatro categorias de investimento essenciais para a implantação da sede.</a:t>
            </a:r>
            <a:endParaRPr lang="en-US" sz="700" dirty="0"/>
          </a:p>
        </p:txBody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6119" y="1140247"/>
            <a:ext cx="3962400" cy="2852142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4690244" y="1186755"/>
            <a:ext cx="3962400" cy="3070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ct val="83000"/>
              </a:lnSpc>
              <a:buNone/>
            </a:pPr>
            <a:r>
              <a:rPr lang="en-US" sz="24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R$180k</a:t>
            </a:r>
            <a:endParaRPr lang="en-US" sz="2400" dirty="0"/>
          </a:p>
        </p:txBody>
      </p:sp>
      <p:sp>
        <p:nvSpPr>
          <p:cNvPr id="6" name="Text 3"/>
          <p:cNvSpPr/>
          <p:nvPr/>
        </p:nvSpPr>
        <p:spPr>
          <a:xfrm>
            <a:off x="6089972" y="1586061"/>
            <a:ext cx="1162869" cy="1453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ct val="104000"/>
              </a:lnSpc>
              <a:buNone/>
            </a:pPr>
            <a:r>
              <a:rPr lang="en-US" sz="9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Terreno</a:t>
            </a:r>
            <a:endParaRPr lang="en-US" sz="900" dirty="0"/>
          </a:p>
        </p:txBody>
      </p:sp>
      <p:sp>
        <p:nvSpPr>
          <p:cNvPr id="7" name="Text 4"/>
          <p:cNvSpPr/>
          <p:nvPr/>
        </p:nvSpPr>
        <p:spPr>
          <a:xfrm>
            <a:off x="4690244" y="1792412"/>
            <a:ext cx="3962400" cy="1232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ct val="110000"/>
              </a:lnSpc>
              <a:buNone/>
            </a:pPr>
            <a:r>
              <a:rPr lang="en-US" sz="7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Aquisição de área de 1 a 2 hectares em Massaranduba-PB</a:t>
            </a:r>
            <a:endParaRPr lang="en-US" sz="700" dirty="0"/>
          </a:p>
        </p:txBody>
      </p:sp>
      <p:sp>
        <p:nvSpPr>
          <p:cNvPr id="8" name="Text 5"/>
          <p:cNvSpPr/>
          <p:nvPr/>
        </p:nvSpPr>
        <p:spPr>
          <a:xfrm>
            <a:off x="4690244" y="2084189"/>
            <a:ext cx="3962400" cy="3070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ct val="83000"/>
              </a:lnSpc>
              <a:buNone/>
            </a:pPr>
            <a:r>
              <a:rPr lang="en-US" sz="24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R$850k</a:t>
            </a:r>
            <a:endParaRPr lang="en-US" sz="2400" dirty="0"/>
          </a:p>
        </p:txBody>
      </p:sp>
      <p:sp>
        <p:nvSpPr>
          <p:cNvPr id="9" name="Text 6"/>
          <p:cNvSpPr/>
          <p:nvPr/>
        </p:nvSpPr>
        <p:spPr>
          <a:xfrm>
            <a:off x="6089972" y="2483495"/>
            <a:ext cx="1162869" cy="1453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ct val="104000"/>
              </a:lnSpc>
              <a:buNone/>
            </a:pPr>
            <a:r>
              <a:rPr lang="en-US" sz="9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Construção</a:t>
            </a:r>
            <a:endParaRPr lang="en-US" sz="900" dirty="0"/>
          </a:p>
        </p:txBody>
      </p:sp>
      <p:sp>
        <p:nvSpPr>
          <p:cNvPr id="10" name="Text 7"/>
          <p:cNvSpPr/>
          <p:nvPr/>
        </p:nvSpPr>
        <p:spPr>
          <a:xfrm>
            <a:off x="4690244" y="2689845"/>
            <a:ext cx="3962400" cy="1232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ct val="110000"/>
              </a:lnSpc>
              <a:buNone/>
            </a:pPr>
            <a:r>
              <a:rPr lang="en-US" sz="7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Edificações, blocos pedagógicos, físicos e de convivência</a:t>
            </a:r>
            <a:endParaRPr lang="en-US" sz="700" dirty="0"/>
          </a:p>
        </p:txBody>
      </p:sp>
      <p:sp>
        <p:nvSpPr>
          <p:cNvPr id="11" name="Text 8"/>
          <p:cNvSpPr/>
          <p:nvPr/>
        </p:nvSpPr>
        <p:spPr>
          <a:xfrm>
            <a:off x="4690244" y="2981623"/>
            <a:ext cx="3962400" cy="3070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ct val="83000"/>
              </a:lnSpc>
              <a:buNone/>
            </a:pPr>
            <a:r>
              <a:rPr lang="en-US" sz="24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R$150k</a:t>
            </a:r>
            <a:endParaRPr lang="en-US" sz="2400" dirty="0"/>
          </a:p>
        </p:txBody>
      </p:sp>
      <p:sp>
        <p:nvSpPr>
          <p:cNvPr id="12" name="Text 9"/>
          <p:cNvSpPr/>
          <p:nvPr/>
        </p:nvSpPr>
        <p:spPr>
          <a:xfrm>
            <a:off x="6089972" y="3380929"/>
            <a:ext cx="1162869" cy="1453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ct val="104000"/>
              </a:lnSpc>
              <a:buNone/>
            </a:pPr>
            <a:r>
              <a:rPr lang="en-US" sz="9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Infraestrutura</a:t>
            </a:r>
            <a:endParaRPr lang="en-US" sz="900" dirty="0"/>
          </a:p>
        </p:txBody>
      </p:sp>
      <p:sp>
        <p:nvSpPr>
          <p:cNvPr id="13" name="Text 10"/>
          <p:cNvSpPr/>
          <p:nvPr/>
        </p:nvSpPr>
        <p:spPr>
          <a:xfrm>
            <a:off x="4690244" y="3587279"/>
            <a:ext cx="3962400" cy="1232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ct val="110000"/>
              </a:lnSpc>
              <a:buNone/>
            </a:pPr>
            <a:r>
              <a:rPr lang="en-US" sz="7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Energia, saneamento, tecnologia e conectividade</a:t>
            </a:r>
            <a:endParaRPr lang="en-US" sz="700" dirty="0"/>
          </a:p>
        </p:txBody>
      </p:sp>
      <p:sp>
        <p:nvSpPr>
          <p:cNvPr id="14" name="Text 11"/>
          <p:cNvSpPr/>
          <p:nvPr/>
        </p:nvSpPr>
        <p:spPr>
          <a:xfrm>
            <a:off x="4690244" y="3879056"/>
            <a:ext cx="3962400" cy="3070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ct val="83000"/>
              </a:lnSpc>
              <a:buNone/>
            </a:pPr>
            <a:r>
              <a:rPr lang="en-US" sz="24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R$120k</a:t>
            </a:r>
            <a:endParaRPr lang="en-US" sz="2400" dirty="0"/>
          </a:p>
        </p:txBody>
      </p:sp>
      <p:sp>
        <p:nvSpPr>
          <p:cNvPr id="15" name="Text 12"/>
          <p:cNvSpPr/>
          <p:nvPr/>
        </p:nvSpPr>
        <p:spPr>
          <a:xfrm>
            <a:off x="6089972" y="4278362"/>
            <a:ext cx="1162869" cy="1453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ct val="104000"/>
              </a:lnSpc>
              <a:buNone/>
            </a:pPr>
            <a:r>
              <a:rPr lang="en-US" sz="9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Mobiliário</a:t>
            </a:r>
            <a:endParaRPr lang="en-US" sz="900" dirty="0"/>
          </a:p>
        </p:txBody>
      </p:sp>
      <p:sp>
        <p:nvSpPr>
          <p:cNvPr id="16" name="Text 13"/>
          <p:cNvSpPr/>
          <p:nvPr/>
        </p:nvSpPr>
        <p:spPr>
          <a:xfrm>
            <a:off x="4690244" y="4484712"/>
            <a:ext cx="3962400" cy="1232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indent="0" marL="0">
              <a:lnSpc>
                <a:spcPct val="110000"/>
              </a:lnSpc>
              <a:buNone/>
            </a:pPr>
            <a:r>
              <a:rPr lang="en-US" sz="7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Equipamentos pedagógicos, físicos e administrativos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3429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3925119" y="405482"/>
            <a:ext cx="4722763" cy="6922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104000"/>
              </a:lnSpc>
              <a:buNone/>
            </a:pPr>
            <a:r>
              <a:rPr lang="en-US" sz="215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Parcerias Estratégicas: Um Ecossistema de Credibilidade</a:t>
            </a:r>
            <a:endParaRPr lang="en-US" sz="2150" dirty="0"/>
          </a:p>
        </p:txBody>
      </p:sp>
      <p:sp>
        <p:nvSpPr>
          <p:cNvPr id="4" name="Text 1"/>
          <p:cNvSpPr/>
          <p:nvPr/>
        </p:nvSpPr>
        <p:spPr>
          <a:xfrm>
            <a:off x="3925119" y="1227460"/>
            <a:ext cx="4722763" cy="31551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119000"/>
              </a:lnSpc>
              <a:buNone/>
            </a:pPr>
            <a:r>
              <a:rPr lang="en-US" sz="8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O CTIJ não opera de forma isolada. Sua força reside em uma rede de parceiros institucionais que validam, apoiam e ampliam o alcance do programa.</a:t>
            </a:r>
            <a:endParaRPr lang="en-US" sz="850" dirty="0"/>
          </a:p>
        </p:txBody>
      </p:sp>
      <p:sp>
        <p:nvSpPr>
          <p:cNvPr id="5" name="Shape 2"/>
          <p:cNvSpPr/>
          <p:nvPr/>
        </p:nvSpPr>
        <p:spPr>
          <a:xfrm>
            <a:off x="3925119" y="1640309"/>
            <a:ext cx="2318147" cy="1663378"/>
          </a:xfrm>
          <a:prstGeom prst="roundRect">
            <a:avLst>
              <a:gd name="adj" fmla="val 2797"/>
            </a:avLst>
          </a:prstGeom>
          <a:solidFill>
            <a:srgbClr val="DADBF1"/>
          </a:solidFill>
          <a:ln w="4763">
            <a:solidFill>
              <a:srgbClr val="C0C1D7"/>
            </a:solidFill>
            <a:prstDash val="solid"/>
          </a:ln>
        </p:spPr>
      </p:sp>
      <p:sp>
        <p:nvSpPr>
          <p:cNvPr id="6" name="Shape 3"/>
          <p:cNvSpPr/>
          <p:nvPr/>
        </p:nvSpPr>
        <p:spPr>
          <a:xfrm>
            <a:off x="4040609" y="1755800"/>
            <a:ext cx="332259" cy="332259"/>
          </a:xfrm>
          <a:prstGeom prst="ellipse">
            <a:avLst/>
          </a:prstGeom>
          <a:solidFill>
            <a:srgbClr val="4950BC"/>
          </a:solidFill>
          <a:ln/>
        </p:spPr>
      </p:sp>
      <p:pic>
        <p:nvPicPr>
          <p:cNvPr id="7" name="Image 1" descr="preencoded.png">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31990" y="1847180"/>
            <a:ext cx="149498" cy="149498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4040609" y="2174528"/>
            <a:ext cx="1384399" cy="1730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ct val="104000"/>
              </a:lnSpc>
              <a:buNone/>
            </a:pPr>
            <a:r>
              <a:rPr lang="en-US" sz="105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Sistema S</a:t>
            </a:r>
            <a:endParaRPr lang="en-US" sz="1050" dirty="0"/>
          </a:p>
        </p:txBody>
      </p:sp>
      <p:sp>
        <p:nvSpPr>
          <p:cNvPr id="9" name="Text 5"/>
          <p:cNvSpPr/>
          <p:nvPr/>
        </p:nvSpPr>
        <p:spPr>
          <a:xfrm>
            <a:off x="4040609" y="2399407"/>
            <a:ext cx="2087166" cy="78878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119000"/>
              </a:lnSpc>
              <a:buNone/>
            </a:pPr>
            <a:r>
              <a:rPr lang="en-US" sz="8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Parceria com SENAI, SENAC e instituições correlatas para certificação técnica dos jovens formados pelo CTIJ, agregando empregabilidade e reconhecimento nacional.</a:t>
            </a:r>
            <a:endParaRPr lang="en-US" sz="850" dirty="0"/>
          </a:p>
        </p:txBody>
      </p:sp>
      <p:sp>
        <p:nvSpPr>
          <p:cNvPr id="10" name="Shape 6"/>
          <p:cNvSpPr/>
          <p:nvPr/>
        </p:nvSpPr>
        <p:spPr>
          <a:xfrm>
            <a:off x="6329735" y="1640309"/>
            <a:ext cx="2318147" cy="1663378"/>
          </a:xfrm>
          <a:prstGeom prst="roundRect">
            <a:avLst>
              <a:gd name="adj" fmla="val 2797"/>
            </a:avLst>
          </a:prstGeom>
          <a:solidFill>
            <a:srgbClr val="DADBF1"/>
          </a:solidFill>
          <a:ln w="4763">
            <a:solidFill>
              <a:srgbClr val="C0C1D7"/>
            </a:solidFill>
            <a:prstDash val="solid"/>
          </a:ln>
        </p:spPr>
      </p:sp>
      <p:sp>
        <p:nvSpPr>
          <p:cNvPr id="11" name="Shape 7"/>
          <p:cNvSpPr/>
          <p:nvPr/>
        </p:nvSpPr>
        <p:spPr>
          <a:xfrm>
            <a:off x="6445225" y="1755800"/>
            <a:ext cx="332259" cy="332259"/>
          </a:xfrm>
          <a:prstGeom prst="ellipse">
            <a:avLst/>
          </a:prstGeom>
          <a:solidFill>
            <a:srgbClr val="4950BC"/>
          </a:solidFill>
          <a:ln/>
        </p:spPr>
      </p:sp>
      <p:pic>
        <p:nvPicPr>
          <p:cNvPr id="12" name="Image 2" descr="preencoded.png">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36606" y="1847180"/>
            <a:ext cx="149498" cy="149498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6445225" y="2174528"/>
            <a:ext cx="1384399" cy="1730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ct val="104000"/>
              </a:lnSpc>
              <a:buNone/>
            </a:pPr>
            <a:r>
              <a:rPr lang="en-US" sz="105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Exército Brasileiro</a:t>
            </a:r>
            <a:endParaRPr lang="en-US" sz="1050" dirty="0"/>
          </a:p>
        </p:txBody>
      </p:sp>
      <p:sp>
        <p:nvSpPr>
          <p:cNvPr id="14" name="Text 9"/>
          <p:cNvSpPr/>
          <p:nvPr/>
        </p:nvSpPr>
        <p:spPr>
          <a:xfrm>
            <a:off x="6445225" y="2399407"/>
            <a:ext cx="2087166" cy="78878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119000"/>
              </a:lnSpc>
              <a:buNone/>
            </a:pPr>
            <a:r>
              <a:rPr lang="en-US" sz="8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Colaboração no desenvolvimento dos módulos de disciplina, liderança e formação de caráter, trazendo metodologia testada e credibilidade institucional ao programa.</a:t>
            </a:r>
            <a:endParaRPr lang="en-US" sz="850" dirty="0"/>
          </a:p>
        </p:txBody>
      </p:sp>
      <p:sp>
        <p:nvSpPr>
          <p:cNvPr id="15" name="Shape 10"/>
          <p:cNvSpPr/>
          <p:nvPr/>
        </p:nvSpPr>
        <p:spPr>
          <a:xfrm>
            <a:off x="3925119" y="3390156"/>
            <a:ext cx="4722763" cy="1347862"/>
          </a:xfrm>
          <a:prstGeom prst="roundRect">
            <a:avLst>
              <a:gd name="adj" fmla="val 3451"/>
            </a:avLst>
          </a:prstGeom>
          <a:solidFill>
            <a:srgbClr val="DADBF1"/>
          </a:solidFill>
          <a:ln w="4763">
            <a:solidFill>
              <a:srgbClr val="C0C1D7"/>
            </a:solidFill>
            <a:prstDash val="solid"/>
          </a:ln>
        </p:spPr>
      </p:sp>
      <p:sp>
        <p:nvSpPr>
          <p:cNvPr id="16" name="Shape 11"/>
          <p:cNvSpPr/>
          <p:nvPr/>
        </p:nvSpPr>
        <p:spPr>
          <a:xfrm>
            <a:off x="4040609" y="3505646"/>
            <a:ext cx="332259" cy="332259"/>
          </a:xfrm>
          <a:prstGeom prst="ellipse">
            <a:avLst/>
          </a:prstGeom>
          <a:solidFill>
            <a:srgbClr val="4950BC"/>
          </a:solidFill>
          <a:ln/>
        </p:spPr>
      </p:sp>
      <p:pic>
        <p:nvPicPr>
          <p:cNvPr id="17" name="Image 3" descr="preencoded.png">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131990" y="3597027"/>
            <a:ext cx="149498" cy="149498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4040609" y="3924374"/>
            <a:ext cx="1831256" cy="1730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ct val="104000"/>
              </a:lnSpc>
              <a:buNone/>
            </a:pPr>
            <a:r>
              <a:rPr lang="en-US" sz="105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Empresários e Investidores</a:t>
            </a:r>
            <a:endParaRPr lang="en-US" sz="1050" dirty="0"/>
          </a:p>
        </p:txBody>
      </p:sp>
      <p:sp>
        <p:nvSpPr>
          <p:cNvPr id="19" name="Text 13"/>
          <p:cNvSpPr/>
          <p:nvPr/>
        </p:nvSpPr>
        <p:spPr>
          <a:xfrm>
            <a:off x="4040609" y="4149254"/>
            <a:ext cx="4491782" cy="473273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119000"/>
              </a:lnSpc>
              <a:buNone/>
            </a:pPr>
            <a:r>
              <a:rPr lang="en-US" sz="85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Rede de empresários engajados em ESG que atuam como mentores, financiadores e potenciais empregadores dos egressos, criando um ciclo virtuoso de impacto e retorno social.</a:t>
            </a:r>
            <a:endParaRPr lang="en-US" sz="8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96119" y="434429"/>
            <a:ext cx="7496398" cy="4153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ct val="104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Faça Parte da Construção do Marco Próprio</a:t>
            </a:r>
            <a:endParaRPr lang="en-US" sz="2600" dirty="0"/>
          </a:p>
        </p:txBody>
      </p:sp>
      <p:sp>
        <p:nvSpPr>
          <p:cNvPr id="3" name="Text 1"/>
          <p:cNvSpPr/>
          <p:nvPr/>
        </p:nvSpPr>
        <p:spPr>
          <a:xfrm>
            <a:off x="496119" y="1098872"/>
            <a:ext cx="8151763" cy="41195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129000"/>
              </a:lnSpc>
              <a:buNone/>
            </a:pPr>
            <a:r>
              <a:rPr lang="en-US" sz="10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Existem diferentes formas de contribuir com a Campanha Marco Próprio do CTIJ. Cada modelo de aporte foi desenhado para oferecer flexibilidade ao investidor e máxima transparência na aplicação dos recursos.</a:t>
            </a:r>
            <a:endParaRPr lang="en-US" sz="1000" dirty="0"/>
          </a:p>
        </p:txBody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496119" y="1650950"/>
            <a:ext cx="2634183" cy="2203028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643310" y="2188518"/>
            <a:ext cx="1661294" cy="2076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ct val="104000"/>
              </a:lnSpc>
              <a:buNone/>
            </a:pPr>
            <a:r>
              <a:rPr lang="en-US" sz="13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Aporte Âncora</a:t>
            </a:r>
            <a:endParaRPr lang="en-US" sz="1300" dirty="0"/>
          </a:p>
        </p:txBody>
      </p:sp>
      <p:sp>
        <p:nvSpPr>
          <p:cNvPr id="6" name="Text 3"/>
          <p:cNvSpPr/>
          <p:nvPr/>
        </p:nvSpPr>
        <p:spPr>
          <a:xfrm>
            <a:off x="643310" y="2470919"/>
            <a:ext cx="2339801" cy="1029891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129000"/>
              </a:lnSpc>
              <a:buNone/>
            </a:pPr>
            <a:r>
              <a:rPr lang="en-US" sz="10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Investimento a partir de </a:t>
            </a:r>
            <a:pPr algn="l" indent="0" marL="0">
              <a:lnSpc>
                <a:spcPct val="129000"/>
              </a:lnSpc>
              <a:buNone/>
            </a:pPr>
            <a:r>
              <a:rPr lang="en-US" sz="10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R$ 100 mil</a:t>
            </a:r>
            <a:pPr algn="l" indent="0" marL="0">
              <a:lnSpc>
                <a:spcPct val="129000"/>
              </a:lnSpc>
              <a:buNone/>
            </a:pPr>
            <a:r>
              <a:rPr lang="en-US" sz="10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. Reconhecimento institucional permanente na sede, relatórios de impacto dedicados e participação em eventos estratégicos do Instituto.</a:t>
            </a:r>
            <a:endParaRPr lang="en-US" sz="1000" dirty="0"/>
          </a:p>
        </p:txBody>
      </p:sp>
      <p:pic>
        <p:nvPicPr>
          <p:cNvPr id="7" name="Image 1" descr="preencoded.png">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54871" y="1650950"/>
            <a:ext cx="2634183" cy="2203028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3402062" y="2188518"/>
            <a:ext cx="1661294" cy="2076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ct val="104000"/>
              </a:lnSpc>
              <a:buNone/>
            </a:pPr>
            <a:r>
              <a:rPr lang="en-US" sz="13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Aporte Estratégico</a:t>
            </a:r>
            <a:endParaRPr lang="en-US" sz="1300" dirty="0"/>
          </a:p>
        </p:txBody>
      </p:sp>
      <p:sp>
        <p:nvSpPr>
          <p:cNvPr id="9" name="Text 5"/>
          <p:cNvSpPr/>
          <p:nvPr/>
        </p:nvSpPr>
        <p:spPr>
          <a:xfrm>
            <a:off x="3402062" y="2470919"/>
            <a:ext cx="2339801" cy="1029891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129000"/>
              </a:lnSpc>
              <a:buNone/>
            </a:pPr>
            <a:r>
              <a:rPr lang="en-US" sz="10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Investimento entre </a:t>
            </a:r>
            <a:pPr algn="l" indent="0" marL="0">
              <a:lnSpc>
                <a:spcPct val="129000"/>
              </a:lnSpc>
              <a:buNone/>
            </a:pPr>
            <a:r>
              <a:rPr lang="en-US" sz="10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R$ 20 mil e R$ 99 mil</a:t>
            </a:r>
            <a:pPr algn="l" indent="0" marL="0">
              <a:lnSpc>
                <a:spcPct val="129000"/>
              </a:lnSpc>
              <a:buNone/>
            </a:pPr>
            <a:r>
              <a:rPr lang="en-US" sz="10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. Inclusão no mural de fundadores, relatórios ESG semestrais e visita técnica à sede em implantação.</a:t>
            </a:r>
            <a:endParaRPr lang="en-US" sz="1000" dirty="0"/>
          </a:p>
        </p:txBody>
      </p:sp>
      <p:pic>
        <p:nvPicPr>
          <p:cNvPr id="10" name="Image 2" descr="preencoded.png">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13624" y="1650950"/>
            <a:ext cx="2634183" cy="2203028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6160815" y="2188518"/>
            <a:ext cx="1661294" cy="2076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l" indent="0" marL="0">
              <a:lnSpc>
                <a:spcPct val="104000"/>
              </a:lnSpc>
              <a:buNone/>
            </a:pPr>
            <a:r>
              <a:rPr lang="en-US" sz="13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Aporte Colaborador</a:t>
            </a:r>
            <a:endParaRPr lang="en-US" sz="1300" dirty="0"/>
          </a:p>
        </p:txBody>
      </p:sp>
      <p:sp>
        <p:nvSpPr>
          <p:cNvPr id="12" name="Text 7"/>
          <p:cNvSpPr/>
          <p:nvPr/>
        </p:nvSpPr>
        <p:spPr>
          <a:xfrm>
            <a:off x="6160815" y="2470919"/>
            <a:ext cx="2339801" cy="123586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129000"/>
              </a:lnSpc>
              <a:buNone/>
            </a:pPr>
            <a:r>
              <a:rPr lang="en-US" sz="10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Investimento a partir de </a:t>
            </a:r>
            <a:pPr algn="l" indent="0" marL="0">
              <a:lnSpc>
                <a:spcPct val="129000"/>
              </a:lnSpc>
              <a:buNone/>
            </a:pPr>
            <a:r>
              <a:rPr lang="en-US" sz="1000" b="1" dirty="0">
                <a:solidFill>
                  <a:srgbClr val="272525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R$ 5 mil</a:t>
            </a:r>
            <a:pPr algn="l" indent="0" marL="0">
              <a:lnSpc>
                <a:spcPct val="129000"/>
              </a:lnSpc>
              <a:buNone/>
            </a:pPr>
            <a:r>
              <a:rPr lang="en-US" sz="1000" dirty="0">
                <a:solidFill>
                  <a:srgbClr val="272525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. Certificado de impacto ESG, reconhecimento nos materiais institucionais e atualizações regulares sobre o progresso da campanha.</a:t>
            </a:r>
            <a:endParaRPr lang="en-US" sz="1000" dirty="0"/>
          </a:p>
        </p:txBody>
      </p:sp>
      <p:sp>
        <p:nvSpPr>
          <p:cNvPr id="13" name="Shape 8"/>
          <p:cNvSpPr/>
          <p:nvPr/>
        </p:nvSpPr>
        <p:spPr>
          <a:xfrm>
            <a:off x="496119" y="3994100"/>
            <a:ext cx="8151763" cy="714970"/>
          </a:xfrm>
          <a:prstGeom prst="roundRect">
            <a:avLst>
              <a:gd name="adj" fmla="val 7807"/>
            </a:avLst>
          </a:prstGeom>
          <a:solidFill>
            <a:srgbClr val="DADBF1"/>
          </a:solidFill>
          <a:ln/>
        </p:spPr>
      </p:sp>
      <p:pic>
        <p:nvPicPr>
          <p:cNvPr id="14" name="Image 3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9022" y="4181996"/>
            <a:ext cx="166092" cy="132904"/>
          </a:xfrm>
          <a:prstGeom prst="rect">
            <a:avLst/>
          </a:prstGeom>
        </p:spPr>
      </p:pic>
      <p:sp>
        <p:nvSpPr>
          <p:cNvPr id="15" name="Text 9"/>
          <p:cNvSpPr/>
          <p:nvPr/>
        </p:nvSpPr>
        <p:spPr>
          <a:xfrm>
            <a:off x="928018" y="4151858"/>
            <a:ext cx="7586960" cy="41195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129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Inter Bold" pitchFamily="34" charset="0"/>
                <a:ea typeface="Inter Bold" pitchFamily="34" charset="-122"/>
                <a:cs typeface="Inter Bold" pitchFamily="34" charset="-120"/>
              </a:rPr>
              <a:t>Contato:</a:t>
            </a:r>
            <a:pPr algn="l" indent="0" marL="0">
              <a:lnSpc>
                <a:spcPct val="129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 Itamar — Instituto Verbo Zin | Para mais informações sobre modelos de aporte, due diligence e relatórios de impacto, entre em contato diretamente com a equipe do Instituto.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lastModifiedBy/>
  <cp:revision>1</cp:revision>
  <dcterms:created xsi:type="dcterms:W3CDTF">2026-07-06T13:28:16Z</dcterms:created>
  <dcterms:modified xsi:type="dcterms:W3CDTF">2026-07-06T13:28:16Z</dcterms:modified>
</cp:coreProperties>
</file>